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6" r:id="rId10"/>
    <p:sldId id="265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72"/>
    <p:restoredTop sz="94649"/>
  </p:normalViewPr>
  <p:slideViewPr>
    <p:cSldViewPr snapToGrid="0" snapToObjects="1">
      <p:cViewPr>
        <p:scale>
          <a:sx n="143" d="100"/>
          <a:sy n="143" d="100"/>
        </p:scale>
        <p:origin x="3984" y="1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62E82-E2DF-EC4B-BF4C-08F7695358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4955A5-53F1-3948-ACE8-1A8B760F36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346228-AD33-F34D-9B49-74B4FEF8A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BC980-549D-AC43-9E06-6BDA1AA4D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6152D-3BD2-0443-8A6B-A3BDD8F0B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42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1F360-1A75-5649-BB12-C9770F64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CE736B-7911-534F-9A3F-899327FBE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79593-7044-E746-BA0D-9DF4F542F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1E414-DC41-244B-8855-588204C3D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84069-8A60-DA48-81AA-2A96BE41A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63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7D155F-B1ED-1D4B-B626-07CE9CBA27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35199B-FA10-554D-8DCD-D3119E2FD1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E72BC-07CE-6A48-A1AE-7EF2F5D9C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8112F-23B8-DA47-98DB-82702482E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A3000-EB29-F84B-B5F3-67361DA1D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802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E0FCF-D5F6-9C4E-BBA9-3EDF4DF41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4D012-4F01-254B-AC50-A4ABD1DE3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B5DA9-1382-BA40-AB6A-835201BAA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36063-1D52-8848-BAAB-2641DF8A0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3F04C-D926-2B4F-96A7-B35389723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660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A0C53-2C09-EC45-A97E-8E2CB3064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9C394-B700-314D-B25E-2AC529228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1246F-8FD7-024C-BD3B-6D4150DC6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F5E1D-E08B-FC47-BC14-8790F9C6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95AC0-B4CD-3240-9BB2-35C9DBBDE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256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E97A-EF32-FD4F-88DD-4D3CEB0DA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389A0-3F07-574D-9714-FDE3A9AC1A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0DFFC-AF73-7E4A-9EA2-136CC91C1B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3D3CA-B1C5-6640-ADCB-8D52FADA5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02C956-3D71-C04F-9BBA-5B1D0DFF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C4455C-4D5F-C343-BC02-16B9EF4B6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528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E3D4F-3D57-B342-9D68-85396C302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5AF45-E3A7-C040-9D14-E4CEF7DEB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DDBF5A-61BD-6644-A8B8-9D8E37267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5D4DFE-9E3F-8245-8F66-010DD2317A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A1D4B-B36E-0849-92A8-B5A3915814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2127AD-44C3-E144-86D2-732485407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CE7939-1E25-704A-9AEF-B623E3F9D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C61E42-9DD7-D74D-9212-462227E3E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439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743AD-DAF4-9C49-B024-6B692BC0D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862DA5-ADDA-364B-A563-3A52B4875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B89FED-CECB-D947-B343-EA2B5B29B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C6653E-EAD3-3849-9207-219B00E3F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80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A7C699-C2DC-EB45-9AA5-9AD335C1B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83A73C-8372-1849-9AA6-D523A4751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1EFDFC-EC70-294E-9E9C-25B22D88B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19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79E67-2BB7-ED49-84D9-CE583FDCD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AC632-3BA1-7C48-8185-7939440F1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5436D5-B3AB-D644-A6C9-D9EBE5AF9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2AE0F5-B332-6441-B723-26EA05DA8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6884C-1C44-6348-B519-68DA26EA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56CB8E-7C46-4844-8DD5-AF005A125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44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9DD7B-64E9-924D-B149-391EA1FD4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87E24B-7D7F-264C-A509-598070A392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D141D3-0133-7C4D-A907-F3BA11776D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6D08C4-FD6E-EA42-846B-841073F6D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16CE1-E5AB-5547-8922-660698110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062290-501B-B944-B5FB-E773D125B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627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A07EDB-FD87-AE48-9DD8-0DE0041EB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D158FC-5ABC-8E40-B100-619C5DF2A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F13CA-D581-3348-9069-9382A272E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36265-4DA7-5F45-8811-8FA20A4655BE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EAE88-4221-B14B-A1FC-1D6882D04D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1919F-7D61-4244-8805-24ACEA16A4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47B8AD-C607-E942-94DB-95B94C361E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084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D1DE409-F39F-9D49-A16C-3AFA6D70C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06533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800558B-9B93-AD41-A0E5-70BA38EF38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424503"/>
              </p:ext>
            </p:extLst>
          </p:nvPr>
        </p:nvGraphicFramePr>
        <p:xfrm>
          <a:off x="201881" y="5960533"/>
          <a:ext cx="5878286" cy="79248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317969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" pitchFamily="2" charset="0"/>
                        </a:rPr>
                        <a:t>Empty Wheel Blog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93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https://</a:t>
                      </a:r>
                      <a:r>
                        <a:rPr lang="en-US" sz="2000" u="none" dirty="0" err="1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www.emptywheel.net</a:t>
                      </a: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/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14683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BB6F474-67C1-564D-AC42-070A952DC6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560381"/>
              </p:ext>
            </p:extLst>
          </p:nvPr>
        </p:nvGraphicFramePr>
        <p:xfrm>
          <a:off x="6111835" y="5943600"/>
          <a:ext cx="5878286" cy="9144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594918919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Maximum 15 words/box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629039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" pitchFamily="2" charset="0"/>
                        </a:rPr>
                        <a:t>Compactness: 0.88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463395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336 unique words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7824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4353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FF6972C-0C65-5940-80D8-00121627FF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636981"/>
              </p:ext>
            </p:extLst>
          </p:nvPr>
        </p:nvGraphicFramePr>
        <p:xfrm>
          <a:off x="201881" y="5960533"/>
          <a:ext cx="5878286" cy="11887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317969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" pitchFamily="2" charset="0"/>
                        </a:rPr>
                        <a:t>Quantum Computing Publications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93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dirty="0">
                          <a:solidFill>
                            <a:schemeClr val="tx1"/>
                          </a:solidFill>
                          <a:latin typeface="Times" pitchFamily="2" charset="0"/>
                        </a:rPr>
                        <a:t>Time span: 1998 - 2018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14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u="none" dirty="0">
                        <a:solidFill>
                          <a:schemeClr val="tx1"/>
                        </a:solidFill>
                        <a:latin typeface="Times" pitchFamily="2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6527565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1AE01C50-771F-414D-B7D4-9AAA8408F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714388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0BA9F51-B6E1-7F43-8524-7E1A3DC283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795399"/>
              </p:ext>
            </p:extLst>
          </p:nvPr>
        </p:nvGraphicFramePr>
        <p:xfrm>
          <a:off x="6111835" y="5889813"/>
          <a:ext cx="5878286" cy="96818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3527095677"/>
                    </a:ext>
                  </a:extLst>
                </a:gridCol>
              </a:tblGrid>
              <a:tr h="32272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Maximum 25 words/box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721978"/>
                  </a:ext>
                </a:extLst>
              </a:tr>
              <a:tr h="322729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Compactness: 0.81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0057681"/>
                  </a:ext>
                </a:extLst>
              </a:tr>
              <a:tr h="322729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300 unique words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8070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1306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F29280-5A9A-AF42-BF43-F395DB43F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793933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1D3C9C3-AA4B-1C47-B435-70D9A45D59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623595"/>
              </p:ext>
            </p:extLst>
          </p:nvPr>
        </p:nvGraphicFramePr>
        <p:xfrm>
          <a:off x="201881" y="5960533"/>
          <a:ext cx="5878286" cy="11887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317969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" pitchFamily="2" charset="0"/>
                        </a:rPr>
                        <a:t>Visualization Publications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93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dirty="0">
                          <a:solidFill>
                            <a:schemeClr val="tx1"/>
                          </a:solidFill>
                          <a:latin typeface="Times" pitchFamily="2" charset="0"/>
                        </a:rPr>
                        <a:t>Time span: 1995 - 2016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14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u="none" dirty="0">
                        <a:solidFill>
                          <a:schemeClr val="tx1"/>
                        </a:solidFill>
                        <a:latin typeface="Times" pitchFamily="2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945116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5F478FE-54DD-2242-BF86-A9B51A7FD5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064093"/>
              </p:ext>
            </p:extLst>
          </p:nvPr>
        </p:nvGraphicFramePr>
        <p:xfrm>
          <a:off x="6111835" y="5918985"/>
          <a:ext cx="5878286" cy="93901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4004976644"/>
                    </a:ext>
                  </a:extLst>
                </a:gridCol>
              </a:tblGrid>
              <a:tr h="31300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Maximum 15 words/box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0975039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Compactness: 0.84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3680905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207 unique words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554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2592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8E4A89-38E8-614A-B1F3-4E41C9702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786034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A03414F-2A57-B545-8470-D483D24878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95496"/>
              </p:ext>
            </p:extLst>
          </p:nvPr>
        </p:nvGraphicFramePr>
        <p:xfrm>
          <a:off x="201881" y="5960533"/>
          <a:ext cx="5878286" cy="79248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317969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>
                          <a:latin typeface="Times" pitchFamily="2" charset="0"/>
                        </a:rPr>
                        <a:t>WikiNews</a:t>
                      </a:r>
                      <a:endParaRPr lang="en-US" sz="2000" dirty="0">
                        <a:latin typeface="Times" pitchFamily="2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93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https://</a:t>
                      </a:r>
                      <a:r>
                        <a:rPr lang="en-US" sz="2000" u="none" dirty="0" err="1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en.wikinews.org</a:t>
                      </a: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/wiki/</a:t>
                      </a:r>
                      <a:r>
                        <a:rPr lang="en-US" sz="2000" u="none" dirty="0" err="1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Main_Page</a:t>
                      </a:r>
                      <a:endParaRPr lang="en-US" sz="2000" u="none" dirty="0">
                        <a:solidFill>
                          <a:schemeClr val="accent1"/>
                        </a:solidFill>
                        <a:latin typeface="Times" pitchFamily="2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1468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1FB3CAE-D8E4-DE47-B6E9-4EA18C7B7A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271829"/>
              </p:ext>
            </p:extLst>
          </p:nvPr>
        </p:nvGraphicFramePr>
        <p:xfrm>
          <a:off x="6111835" y="5943600"/>
          <a:ext cx="5878286" cy="9144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594918919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Maximum 20 words/box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629039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Compactness: 0.87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463395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254 unique words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7824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5547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C68086-0E82-7043-9CF4-947F5FBCB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08724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9557ADA-B21C-6941-80A5-742F48FCAD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858831"/>
              </p:ext>
            </p:extLst>
          </p:nvPr>
        </p:nvGraphicFramePr>
        <p:xfrm>
          <a:off x="201881" y="5960533"/>
          <a:ext cx="5878286" cy="79248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317969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" pitchFamily="2" charset="0"/>
                        </a:rPr>
                        <a:t>Huffington Post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93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https://</a:t>
                      </a:r>
                      <a:r>
                        <a:rPr lang="en-US" sz="2000" u="none" dirty="0" err="1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www.huffpost.com</a:t>
                      </a: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/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1468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9E420E9-933F-C94E-B32C-FA504191FB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185010"/>
              </p:ext>
            </p:extLst>
          </p:nvPr>
        </p:nvGraphicFramePr>
        <p:xfrm>
          <a:off x="6111835" y="5942198"/>
          <a:ext cx="5878286" cy="9144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4288990795"/>
                    </a:ext>
                  </a:extLst>
                </a:gridCol>
              </a:tblGrid>
              <a:tr h="299156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Maximum 15 words/box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97993851"/>
                  </a:ext>
                </a:extLst>
              </a:tr>
              <a:tr h="299156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Compactness: 0.79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2795690"/>
                  </a:ext>
                </a:extLst>
              </a:tr>
              <a:tr h="299156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302 </a:t>
                      </a:r>
                      <a:r>
                        <a:rPr lang="en-US" sz="1400" b="0" dirty="0">
                          <a:latin typeface="Times" pitchFamily="2" charset="0"/>
                        </a:rPr>
                        <a:t>unique words</a:t>
                      </a:r>
                      <a:endParaRPr lang="en-US" sz="1400" dirty="0">
                        <a:latin typeface="Times" pitchFamily="2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9313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0940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B0771B-9F99-9B4D-965A-8A625E424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16684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3E9DA72-D67C-1A42-8094-B5647F982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6655137"/>
              </p:ext>
            </p:extLst>
          </p:nvPr>
        </p:nvGraphicFramePr>
        <p:xfrm>
          <a:off x="217714" y="5948979"/>
          <a:ext cx="5878286" cy="79248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3179696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" pitchFamily="2" charset="0"/>
                        </a:rPr>
                        <a:t>Crooks and Liars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93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https://</a:t>
                      </a:r>
                      <a:r>
                        <a:rPr lang="en-US" sz="2000" u="none" dirty="0" err="1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crooksandliars.com</a:t>
                      </a: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/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1468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9DA496-285C-4E4F-BA9E-D5AE414754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8785089"/>
              </p:ext>
            </p:extLst>
          </p:nvPr>
        </p:nvGraphicFramePr>
        <p:xfrm>
          <a:off x="6096000" y="5943600"/>
          <a:ext cx="5878286" cy="9144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1465912482"/>
                    </a:ext>
                  </a:extLst>
                </a:gridCol>
              </a:tblGrid>
              <a:tr h="301752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Maximum 15 words/box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43071369"/>
                  </a:ext>
                </a:extLst>
              </a:tr>
              <a:tr h="301752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Compactness: 0.87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9615191"/>
                  </a:ext>
                </a:extLst>
              </a:tr>
              <a:tr h="301752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320 </a:t>
                      </a:r>
                      <a:r>
                        <a:rPr lang="en-US" sz="1400" b="0" dirty="0">
                          <a:latin typeface="Times" pitchFamily="2" charset="0"/>
                        </a:rPr>
                        <a:t>unique words</a:t>
                      </a:r>
                      <a:r>
                        <a:rPr lang="en-US" sz="1400" dirty="0">
                          <a:latin typeface="Times" pitchFamily="2" charset="0"/>
                        </a:rPr>
                        <a:t> 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591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7420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DE7B6E-CF6F-614F-B18E-087F9FA2F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1393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D59689A-5CBE-D846-84F9-D1300D7840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4212373"/>
              </p:ext>
            </p:extLst>
          </p:nvPr>
        </p:nvGraphicFramePr>
        <p:xfrm>
          <a:off x="201881" y="5960533"/>
          <a:ext cx="5878286" cy="11887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317969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" pitchFamily="2" charset="0"/>
                        </a:rPr>
                        <a:t>Esquire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93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https://</a:t>
                      </a:r>
                      <a:r>
                        <a:rPr lang="en-US" sz="2000" u="none" dirty="0" err="1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www.esquire.com</a:t>
                      </a:r>
                      <a:endParaRPr lang="en-US" sz="2000" u="none" dirty="0">
                        <a:solidFill>
                          <a:schemeClr val="accent1"/>
                        </a:solidFill>
                        <a:latin typeface="Times" pitchFamily="2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14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u="none" dirty="0">
                        <a:solidFill>
                          <a:schemeClr val="accent1"/>
                        </a:solidFill>
                        <a:latin typeface="Times" pitchFamily="2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6643514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8195AF-E314-9E4E-A6EB-733E94BDBC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5672437"/>
              </p:ext>
            </p:extLst>
          </p:nvPr>
        </p:nvGraphicFramePr>
        <p:xfrm>
          <a:off x="6111833" y="5943600"/>
          <a:ext cx="5878286" cy="9144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1465912482"/>
                    </a:ext>
                  </a:extLst>
                </a:gridCol>
              </a:tblGrid>
              <a:tr h="301752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Maximum 15 words/box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43071369"/>
                  </a:ext>
                </a:extLst>
              </a:tr>
              <a:tr h="301752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Compactness: 0.86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9615191"/>
                  </a:ext>
                </a:extLst>
              </a:tr>
              <a:tr h="301752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344 unique words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0591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7538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75A18A-08D7-E14D-91FC-8C185CE7C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79421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5452556-84C4-FA4D-9326-35DE3D8CF8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6636827"/>
              </p:ext>
            </p:extLst>
          </p:nvPr>
        </p:nvGraphicFramePr>
        <p:xfrm>
          <a:off x="201881" y="5960533"/>
          <a:ext cx="5878286" cy="11887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317969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>
                          <a:latin typeface="Times" pitchFamily="2" charset="0"/>
                        </a:rPr>
                        <a:t>FactCheck</a:t>
                      </a:r>
                      <a:endParaRPr lang="en-US" sz="2000" dirty="0">
                        <a:latin typeface="Times" pitchFamily="2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93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https://</a:t>
                      </a:r>
                      <a:r>
                        <a:rPr lang="en-US" sz="2000" u="none" dirty="0" err="1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www.factcheck.org</a:t>
                      </a: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/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14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u="none" dirty="0">
                        <a:solidFill>
                          <a:schemeClr val="accent1"/>
                        </a:solidFill>
                        <a:latin typeface="Times" pitchFamily="2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611264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970E478-CA87-5C4C-BBAC-4EA6995417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732734"/>
              </p:ext>
            </p:extLst>
          </p:nvPr>
        </p:nvGraphicFramePr>
        <p:xfrm>
          <a:off x="6111835" y="5938580"/>
          <a:ext cx="5878286" cy="9194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3380670187"/>
                    </a:ext>
                  </a:extLst>
                </a:gridCol>
              </a:tblGrid>
              <a:tr h="30982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Maximum 15 words/box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09718891"/>
                  </a:ext>
                </a:extLst>
              </a:tr>
              <a:tr h="301752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Compactness: 0.88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118029"/>
                  </a:ext>
                </a:extLst>
              </a:tr>
              <a:tr h="301752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297 unique words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50026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1707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9FB4FC-7787-5846-983F-76F28ED70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08724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3F47766-6CE8-0046-9F10-A4974C7650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9237615"/>
              </p:ext>
            </p:extLst>
          </p:nvPr>
        </p:nvGraphicFramePr>
        <p:xfrm>
          <a:off x="201881" y="5960533"/>
          <a:ext cx="5878286" cy="11887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317969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" pitchFamily="2" charset="0"/>
                        </a:rPr>
                        <a:t>IMDb co-star database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93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https://</a:t>
                      </a:r>
                      <a:r>
                        <a:rPr lang="en-US" sz="2000" u="none" dirty="0" err="1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www.imdb.com</a:t>
                      </a: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/interfaces/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14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u="none" dirty="0">
                        <a:solidFill>
                          <a:schemeClr val="accent1"/>
                        </a:solidFill>
                        <a:latin typeface="Times" pitchFamily="2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810038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0AFCEE3-DC5D-E44D-8770-6428DBA587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8701459"/>
              </p:ext>
            </p:extLst>
          </p:nvPr>
        </p:nvGraphicFramePr>
        <p:xfrm>
          <a:off x="6111833" y="5936913"/>
          <a:ext cx="5878286" cy="92108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850624635"/>
                    </a:ext>
                  </a:extLst>
                </a:gridCol>
              </a:tblGrid>
              <a:tr h="30702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Maximum 15 words/box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9225598"/>
                  </a:ext>
                </a:extLst>
              </a:tr>
              <a:tr h="307029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Compactness: 0.80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715928"/>
                  </a:ext>
                </a:extLst>
              </a:tr>
              <a:tr h="307029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222 unique words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03845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6123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CC53B-7D95-ED4A-83A9-2E2CA33BE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05714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3885B0C-7240-1041-BEED-342EA76C05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198208"/>
              </p:ext>
            </p:extLst>
          </p:nvPr>
        </p:nvGraphicFramePr>
        <p:xfrm>
          <a:off x="201881" y="5960533"/>
          <a:ext cx="5878286" cy="11887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317969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" pitchFamily="2" charset="0"/>
                        </a:rPr>
                        <a:t>Fries Cards database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93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https://</a:t>
                      </a:r>
                      <a:r>
                        <a:rPr lang="en-US" sz="2000" u="none" dirty="0" err="1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github.com</a:t>
                      </a: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/</a:t>
                      </a:r>
                      <a:r>
                        <a:rPr lang="en-US" sz="2000" u="none" dirty="0" err="1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clulab</a:t>
                      </a:r>
                      <a:r>
                        <a:rPr lang="en-US" sz="2000" u="none" dirty="0">
                          <a:solidFill>
                            <a:schemeClr val="accent1"/>
                          </a:solidFill>
                          <a:latin typeface="Times" pitchFamily="2" charset="0"/>
                        </a:rPr>
                        <a:t>/reach/wiki/Datasets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14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u="none" dirty="0">
                        <a:solidFill>
                          <a:schemeClr val="accent1"/>
                        </a:solidFill>
                        <a:latin typeface="Times" pitchFamily="2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677393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3A978FF-A26A-0341-94C5-D3F0273A5B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492338"/>
              </p:ext>
            </p:extLst>
          </p:nvPr>
        </p:nvGraphicFramePr>
        <p:xfrm>
          <a:off x="6111835" y="5918985"/>
          <a:ext cx="5878286" cy="93901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78286">
                  <a:extLst>
                    <a:ext uri="{9D8B030D-6E8A-4147-A177-3AD203B41FA5}">
                      <a16:colId xmlns:a16="http://schemas.microsoft.com/office/drawing/2014/main" val="2960926538"/>
                    </a:ext>
                  </a:extLst>
                </a:gridCol>
              </a:tblGrid>
              <a:tr h="31300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Maximum 35 words/box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02582437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Compactness: 0.87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6640098"/>
                  </a:ext>
                </a:extLst>
              </a:tr>
              <a:tr h="313005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321 unique words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58397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1468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00BA41F-566E-2E4D-AB3B-88AEA8F6A1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001177"/>
              </p:ext>
            </p:extLst>
          </p:nvPr>
        </p:nvGraphicFramePr>
        <p:xfrm>
          <a:off x="201881" y="5960533"/>
          <a:ext cx="8827819" cy="79248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827819">
                  <a:extLst>
                    <a:ext uri="{9D8B030D-6E8A-4147-A177-3AD203B41FA5}">
                      <a16:colId xmlns:a16="http://schemas.microsoft.com/office/drawing/2014/main" val="23179696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" pitchFamily="2" charset="0"/>
                        </a:rPr>
                        <a:t>Research Evolution – Computer Science Department, Texas Tech University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93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dirty="0">
                          <a:solidFill>
                            <a:schemeClr val="tx1"/>
                          </a:solidFill>
                          <a:latin typeface="Times" pitchFamily="2" charset="0"/>
                        </a:rPr>
                        <a:t>Time span: 1995 - 2016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14683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D3B2873F-9F64-2442-A2AE-C32CEE21E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681803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2E7E621-7E7E-7C4C-9AA6-DFAFD0F58E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143712"/>
              </p:ext>
            </p:extLst>
          </p:nvPr>
        </p:nvGraphicFramePr>
        <p:xfrm>
          <a:off x="9061366" y="5871882"/>
          <a:ext cx="2928753" cy="986118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28753">
                  <a:extLst>
                    <a:ext uri="{9D8B030D-6E8A-4147-A177-3AD203B41FA5}">
                      <a16:colId xmlns:a16="http://schemas.microsoft.com/office/drawing/2014/main" val="2177443985"/>
                    </a:ext>
                  </a:extLst>
                </a:gridCol>
              </a:tblGrid>
              <a:tr h="328706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Times" pitchFamily="2" charset="0"/>
                        </a:rPr>
                        <a:t>Maximum 100 words/box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52926929"/>
                  </a:ext>
                </a:extLst>
              </a:tr>
              <a:tr h="328706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Compactness: 0.80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2566309"/>
                  </a:ext>
                </a:extLst>
              </a:tr>
              <a:tr h="328706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Times" pitchFamily="2" charset="0"/>
                        </a:rPr>
                        <a:t>986 unique words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99320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247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244</Words>
  <Application>Microsoft Macintosh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Nguyen, Huyen</dc:creator>
  <cp:lastModifiedBy>Nguyen, Huyen</cp:lastModifiedBy>
  <cp:revision>11</cp:revision>
  <dcterms:created xsi:type="dcterms:W3CDTF">2019-06-05T20:56:55Z</dcterms:created>
  <dcterms:modified xsi:type="dcterms:W3CDTF">2019-06-05T23:54:50Z</dcterms:modified>
</cp:coreProperties>
</file>

<file path=docProps/thumbnail.jpeg>
</file>